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66" r:id="rId2"/>
    <p:sldId id="258" r:id="rId3"/>
    <p:sldId id="274" r:id="rId4"/>
    <p:sldId id="259" r:id="rId5"/>
    <p:sldId id="270" r:id="rId6"/>
    <p:sldId id="264" r:id="rId7"/>
    <p:sldId id="271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5B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17359B-0355-44E4-ABBD-5FCAAFE280CD}" type="datetimeFigureOut">
              <a:rPr lang="cs-CZ" smtClean="0"/>
              <a:t>24. 5. 2020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D2B225-D07C-43C5-A843-F9EC601F743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4497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D2B225-D07C-43C5-A843-F9EC601F743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5594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D7AD-D036-49DC-B144-AC6C18C06E1C}" type="datetimeFigureOut">
              <a:rPr lang="cs-CZ" smtClean="0"/>
              <a:t>24. 5. 2020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5A6FA-73D5-445B-953D-EFF93C22E1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D7AD-D036-49DC-B144-AC6C18C06E1C}" type="datetimeFigureOut">
              <a:rPr lang="cs-CZ" smtClean="0"/>
              <a:t>24. 5. 2020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5A6FA-73D5-445B-953D-EFF93C22E1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D7AD-D036-49DC-B144-AC6C18C06E1C}" type="datetimeFigureOut">
              <a:rPr lang="cs-CZ" smtClean="0"/>
              <a:t>24. 5. 2020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5A6FA-73D5-445B-953D-EFF93C22E1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D7AD-D036-49DC-B144-AC6C18C06E1C}" type="datetimeFigureOut">
              <a:rPr lang="cs-CZ" smtClean="0"/>
              <a:t>24. 5. 2020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5A6FA-73D5-445B-953D-EFF93C22E1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D7AD-D036-49DC-B144-AC6C18C06E1C}" type="datetimeFigureOut">
              <a:rPr lang="cs-CZ" smtClean="0"/>
              <a:t>24. 5. 2020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5A6FA-73D5-445B-953D-EFF93C22E1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D7AD-D036-49DC-B144-AC6C18C06E1C}" type="datetimeFigureOut">
              <a:rPr lang="cs-CZ" smtClean="0"/>
              <a:t>24. 5. 2020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5A6FA-73D5-445B-953D-EFF93C22E1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D7AD-D036-49DC-B144-AC6C18C06E1C}" type="datetimeFigureOut">
              <a:rPr lang="cs-CZ" smtClean="0"/>
              <a:t>24. 5. 2020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5A6FA-73D5-445B-953D-EFF93C22E1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D7AD-D036-49DC-B144-AC6C18C06E1C}" type="datetimeFigureOut">
              <a:rPr lang="cs-CZ" smtClean="0"/>
              <a:t>24. 5. 2020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5A6FA-73D5-445B-953D-EFF93C22E1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D7AD-D036-49DC-B144-AC6C18C06E1C}" type="datetimeFigureOut">
              <a:rPr lang="cs-CZ" smtClean="0"/>
              <a:t>24. 5. 2020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5A6FA-73D5-445B-953D-EFF93C22E1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D7AD-D036-49DC-B144-AC6C18C06E1C}" type="datetimeFigureOut">
              <a:rPr lang="cs-CZ" smtClean="0"/>
              <a:t>24. 5. 2020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5A6FA-73D5-445B-953D-EFF93C22E1EC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DD7AD-D036-49DC-B144-AC6C18C06E1C}" type="datetimeFigureOut">
              <a:rPr lang="cs-CZ" smtClean="0"/>
              <a:t>24. 5. 2020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505A6FA-73D5-445B-953D-EFF93C22E1EC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35DD7AD-D036-49DC-B144-AC6C18C06E1C}" type="datetimeFigureOut">
              <a:rPr lang="cs-CZ" smtClean="0"/>
              <a:t>24. 5. 2020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505A6FA-73D5-445B-953D-EFF93C22E1EC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319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s-CZ" sz="96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cs-CZ" sz="9600" b="1" dirty="0" smtClean="0">
                <a:solidFill>
                  <a:schemeClr val="accent2">
                    <a:lumMod val="75000"/>
                  </a:schemeClr>
                </a:solidFill>
              </a:rPr>
              <a:t>ÚVAHA</a:t>
            </a:r>
            <a:endParaRPr lang="cs-CZ" sz="9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5580590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6000" b="1" dirty="0" smtClean="0"/>
              <a:t>Znaky úvahy</a:t>
            </a:r>
            <a:endParaRPr lang="cs-CZ" sz="6000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72608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cs-CZ" sz="11200" b="1" i="1" dirty="0">
                <a:latin typeface="+mj-lt"/>
              </a:rPr>
              <a:t>slohový útvar, v němž se autor zamýšlí nad konkrétním </a:t>
            </a:r>
            <a:r>
              <a:rPr lang="cs-CZ" sz="11200" b="1" i="1" dirty="0" smtClean="0">
                <a:latin typeface="+mj-lt"/>
              </a:rPr>
              <a:t>problémem</a:t>
            </a:r>
          </a:p>
          <a:p>
            <a:pPr algn="just"/>
            <a:r>
              <a:rPr lang="cs-CZ" sz="11200" b="1" i="1" dirty="0">
                <a:latin typeface="+mj-lt"/>
              </a:rPr>
              <a:t>podnětem bývá aktuální problém (</a:t>
            </a:r>
            <a:r>
              <a:rPr lang="cs-CZ" sz="11200" i="1" dirty="0">
                <a:latin typeface="+mj-lt"/>
              </a:rPr>
              <a:t>zajímavý článek, citát, zážitek</a:t>
            </a:r>
            <a:r>
              <a:rPr lang="cs-CZ" sz="11200" b="1" i="1" dirty="0">
                <a:latin typeface="+mj-lt"/>
              </a:rPr>
              <a:t>) </a:t>
            </a:r>
          </a:p>
          <a:p>
            <a:pPr algn="just"/>
            <a:r>
              <a:rPr lang="cs-CZ" sz="11200" b="1" i="1" dirty="0" smtClean="0">
                <a:latin typeface="+mj-lt"/>
              </a:rPr>
              <a:t>ctí </a:t>
            </a:r>
            <a:r>
              <a:rPr lang="cs-CZ" sz="11200" b="1" i="1" dirty="0">
                <a:latin typeface="+mj-lt"/>
              </a:rPr>
              <a:t>fakta a zabývá se vztahy mezi nimi, hodnotí </a:t>
            </a:r>
            <a:r>
              <a:rPr lang="cs-CZ" sz="11200" b="1" i="1" dirty="0" smtClean="0">
                <a:latin typeface="+mj-lt"/>
              </a:rPr>
              <a:t>je, </a:t>
            </a:r>
            <a:r>
              <a:rPr lang="cs-CZ" sz="11200" b="1" i="1" dirty="0">
                <a:latin typeface="+mj-lt"/>
              </a:rPr>
              <a:t>zaujímá </a:t>
            </a:r>
            <a:r>
              <a:rPr lang="cs-CZ" sz="11200" b="1" i="1" dirty="0" smtClean="0">
                <a:latin typeface="+mj-lt"/>
              </a:rPr>
              <a:t>stanovisko a naznačuje řešení</a:t>
            </a:r>
          </a:p>
          <a:p>
            <a:pPr algn="just"/>
            <a:r>
              <a:rPr lang="cs-CZ" sz="11200" b="1" i="1" dirty="0">
                <a:latin typeface="+mj-lt"/>
              </a:rPr>
              <a:t>n</a:t>
            </a:r>
            <a:r>
              <a:rPr lang="cs-CZ" sz="11200" b="1" i="1" dirty="0" smtClean="0">
                <a:latin typeface="+mj-lt"/>
              </a:rPr>
              <a:t>a </a:t>
            </a:r>
            <a:r>
              <a:rPr lang="cs-CZ" sz="11200" b="1" i="1" dirty="0">
                <a:latin typeface="+mj-lt"/>
              </a:rPr>
              <a:t>rozdíl od výkladu vychází pouze ze zkušenosti a z logického uvažování </a:t>
            </a:r>
            <a:r>
              <a:rPr lang="cs-CZ" sz="11200" b="1" i="1" dirty="0" smtClean="0">
                <a:latin typeface="+mj-lt"/>
              </a:rPr>
              <a:t>autora</a:t>
            </a:r>
          </a:p>
          <a:p>
            <a:pPr algn="just"/>
            <a:r>
              <a:rPr lang="cs-CZ" sz="11200" b="1" i="1" dirty="0">
                <a:latin typeface="+mj-lt"/>
              </a:rPr>
              <a:t>o</a:t>
            </a:r>
            <a:r>
              <a:rPr lang="cs-CZ" sz="11200" b="1" i="1" dirty="0" smtClean="0">
                <a:latin typeface="+mj-lt"/>
              </a:rPr>
              <a:t>dráží </a:t>
            </a:r>
            <a:r>
              <a:rPr lang="cs-CZ" sz="11200" b="1" i="1" dirty="0">
                <a:latin typeface="+mj-lt"/>
              </a:rPr>
              <a:t>se zde subjektivní (</a:t>
            </a:r>
            <a:r>
              <a:rPr lang="cs-CZ" sz="11200" i="1" dirty="0">
                <a:latin typeface="+mj-lt"/>
              </a:rPr>
              <a:t>osobní</a:t>
            </a:r>
            <a:r>
              <a:rPr lang="cs-CZ" sz="11200" b="1" i="1" dirty="0">
                <a:latin typeface="+mj-lt"/>
              </a:rPr>
              <a:t>) postoje a názory </a:t>
            </a:r>
            <a:r>
              <a:rPr lang="cs-CZ" sz="11200" b="1" i="1" dirty="0" smtClean="0">
                <a:latin typeface="+mj-lt"/>
              </a:rPr>
              <a:t>autora</a:t>
            </a:r>
          </a:p>
          <a:p>
            <a:pPr algn="just"/>
            <a:r>
              <a:rPr lang="cs-CZ" sz="11200" b="1" i="1" dirty="0">
                <a:latin typeface="+mj-lt"/>
              </a:rPr>
              <a:t>n</a:t>
            </a:r>
            <a:r>
              <a:rPr lang="cs-CZ" sz="11200" b="1" i="1" dirty="0" smtClean="0">
                <a:latin typeface="+mj-lt"/>
              </a:rPr>
              <a:t>esnaží </a:t>
            </a:r>
            <a:r>
              <a:rPr lang="cs-CZ" sz="11200" b="1" i="1" dirty="0">
                <a:latin typeface="+mj-lt"/>
              </a:rPr>
              <a:t>se poučovat nebo vzdělávat, předkládá pouze svůj názor, který má vést k </a:t>
            </a:r>
            <a:r>
              <a:rPr lang="cs-CZ" sz="11200" b="1" i="1" dirty="0" smtClean="0">
                <a:latin typeface="+mj-lt"/>
              </a:rPr>
              <a:t>zamyšlení</a:t>
            </a:r>
          </a:p>
          <a:p>
            <a:pPr algn="just"/>
            <a:r>
              <a:rPr lang="cs-CZ" sz="11200" b="1" i="1" dirty="0" smtClean="0">
                <a:latin typeface="+mj-lt"/>
              </a:rPr>
              <a:t>důležité je správně argumentovat</a:t>
            </a:r>
          </a:p>
          <a:p>
            <a:pPr algn="just"/>
            <a:r>
              <a:rPr lang="cs-CZ" sz="11200" b="1" i="1" dirty="0">
                <a:latin typeface="+mj-lt"/>
              </a:rPr>
              <a:t>závěry – fakta, logické vyvozování</a:t>
            </a:r>
          </a:p>
          <a:p>
            <a:pPr marL="0" indent="0" algn="just">
              <a:buNone/>
            </a:pPr>
            <a:endParaRPr lang="cs-CZ" sz="9800" b="1" i="1" dirty="0" smtClean="0">
              <a:latin typeface="+mj-lt"/>
            </a:endParaRPr>
          </a:p>
          <a:p>
            <a:pPr marL="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40327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pPr algn="ctr"/>
            <a:r>
              <a:rPr lang="cs-CZ" sz="5400" b="1" dirty="0" smtClean="0"/>
              <a:t>Stavba </a:t>
            </a:r>
            <a:r>
              <a:rPr lang="cs-CZ" sz="5400" b="1" dirty="0" smtClean="0"/>
              <a:t>úvahy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5229200"/>
          </a:xfrm>
        </p:spPr>
        <p:txBody>
          <a:bodyPr>
            <a:normAutofit lnSpcReduction="10000"/>
          </a:bodyPr>
          <a:lstStyle/>
          <a:p>
            <a:r>
              <a:rPr lang="cs-CZ" sz="2800" b="1" i="1" dirty="0">
                <a:latin typeface="+mj-lt"/>
              </a:rPr>
              <a:t>ú</a:t>
            </a:r>
            <a:r>
              <a:rPr lang="cs-CZ" sz="2800" b="1" i="1" dirty="0" smtClean="0">
                <a:latin typeface="+mj-lt"/>
              </a:rPr>
              <a:t>vod </a:t>
            </a:r>
            <a:r>
              <a:rPr lang="cs-CZ" sz="2800" b="1" i="1" dirty="0">
                <a:latin typeface="+mj-lt"/>
              </a:rPr>
              <a:t>– uvedení do problematiky, kterou se budete zabývat (</a:t>
            </a:r>
            <a:r>
              <a:rPr lang="cs-CZ" sz="2800" i="1" dirty="0">
                <a:latin typeface="+mj-lt"/>
              </a:rPr>
              <a:t>proč jste si téma vybrali, jak se vás osobně dotýká aj.</a:t>
            </a:r>
            <a:r>
              <a:rPr lang="cs-CZ" sz="2800" b="1" i="1" dirty="0">
                <a:latin typeface="+mj-lt"/>
              </a:rPr>
              <a:t>) </a:t>
            </a:r>
          </a:p>
          <a:p>
            <a:r>
              <a:rPr lang="cs-CZ" sz="2800" b="1" i="1" dirty="0">
                <a:latin typeface="+mj-lt"/>
              </a:rPr>
              <a:t>s</a:t>
            </a:r>
            <a:r>
              <a:rPr lang="cs-CZ" sz="2800" b="1" i="1" dirty="0" smtClean="0">
                <a:latin typeface="+mj-lt"/>
              </a:rPr>
              <a:t>tať </a:t>
            </a:r>
            <a:r>
              <a:rPr lang="cs-CZ" sz="2800" b="1" i="1" dirty="0">
                <a:latin typeface="+mj-lt"/>
              </a:rPr>
              <a:t>– zamýšlíte se nad problémem, shrnujete klady a zápory a předkládáte k nim argumenty </a:t>
            </a:r>
          </a:p>
          <a:p>
            <a:r>
              <a:rPr lang="cs-CZ" sz="2800" b="1" i="1" dirty="0">
                <a:latin typeface="+mj-lt"/>
              </a:rPr>
              <a:t>z</a:t>
            </a:r>
            <a:r>
              <a:rPr lang="cs-CZ" sz="2800" b="1" i="1" dirty="0" smtClean="0">
                <a:latin typeface="+mj-lt"/>
              </a:rPr>
              <a:t>ávěr </a:t>
            </a:r>
            <a:r>
              <a:rPr lang="cs-CZ" sz="2800" b="1" i="1" dirty="0">
                <a:latin typeface="+mj-lt"/>
              </a:rPr>
              <a:t>– shrnutí a zhodnocení kladů a záporů, nastínění možnosti řešení, </a:t>
            </a:r>
            <a:r>
              <a:rPr lang="cs-CZ" sz="2800" b="1" i="1" dirty="0" smtClean="0">
                <a:latin typeface="+mj-lt"/>
              </a:rPr>
              <a:t>popř. </a:t>
            </a:r>
            <a:r>
              <a:rPr lang="cs-CZ" sz="2800" b="1" i="1" dirty="0">
                <a:latin typeface="+mj-lt"/>
              </a:rPr>
              <a:t>poukázání k problému, který zůstal </a:t>
            </a:r>
            <a:r>
              <a:rPr lang="cs-CZ" sz="2800" b="1" i="1" dirty="0" smtClean="0">
                <a:latin typeface="+mj-lt"/>
              </a:rPr>
              <a:t>nevyřešen</a:t>
            </a:r>
          </a:p>
          <a:p>
            <a:pPr marL="0" indent="0">
              <a:buNone/>
            </a:pPr>
            <a:r>
              <a:rPr lang="cs-CZ" sz="2800" b="1" i="1" dirty="0" smtClean="0">
                <a:latin typeface="+mj-lt"/>
              </a:rPr>
              <a:t> </a:t>
            </a:r>
          </a:p>
          <a:p>
            <a:pPr marL="0" indent="0">
              <a:buNone/>
            </a:pPr>
            <a:r>
              <a:rPr lang="cs-CZ" sz="2800" b="1" i="1" dirty="0">
                <a:latin typeface="+mj-lt"/>
              </a:rPr>
              <a:t>Před psaním úvahy je dobré sestavit </a:t>
            </a:r>
            <a:r>
              <a:rPr lang="cs-CZ" sz="2800" b="1" i="1" u="sng" dirty="0">
                <a:latin typeface="+mj-lt"/>
              </a:rPr>
              <a:t>myšlenkovou mapu</a:t>
            </a:r>
            <a:r>
              <a:rPr lang="cs-CZ" sz="2800" b="1" i="1" dirty="0">
                <a:latin typeface="+mj-lt"/>
              </a:rPr>
              <a:t> k danému tématu.</a:t>
            </a:r>
            <a:br>
              <a:rPr lang="cs-CZ" sz="2800" b="1" i="1" dirty="0">
                <a:latin typeface="+mj-lt"/>
              </a:rPr>
            </a:br>
            <a:endParaRPr lang="cs-CZ" sz="2800" b="1" i="1" dirty="0">
              <a:latin typeface="+mj-lt"/>
            </a:endParaRPr>
          </a:p>
          <a:p>
            <a:endParaRPr lang="cs-CZ" sz="28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537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/>
              <a:t>     </a:t>
            </a:r>
            <a:r>
              <a:rPr lang="cs-CZ" sz="6000" b="1" dirty="0" smtClean="0"/>
              <a:t>Jazykové prostředky</a:t>
            </a:r>
            <a:endParaRPr lang="cs-CZ" sz="6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5256584"/>
          </a:xfrm>
        </p:spPr>
        <p:txBody>
          <a:bodyPr>
            <a:normAutofit lnSpcReduction="10000"/>
          </a:bodyPr>
          <a:lstStyle/>
          <a:p>
            <a:r>
              <a:rPr lang="cs-CZ" sz="2800" b="1" dirty="0" smtClean="0">
                <a:latin typeface="+mj-lt"/>
              </a:rPr>
              <a:t>slovesa </a:t>
            </a:r>
            <a:r>
              <a:rPr lang="cs-CZ" sz="2800" b="1" dirty="0">
                <a:latin typeface="+mj-lt"/>
              </a:rPr>
              <a:t>s tázací, </a:t>
            </a:r>
            <a:r>
              <a:rPr lang="cs-CZ" sz="2800" b="1" dirty="0" smtClean="0">
                <a:latin typeface="+mj-lt"/>
              </a:rPr>
              <a:t>výzvovou </a:t>
            </a:r>
            <a:r>
              <a:rPr lang="cs-CZ" sz="2800" b="1" dirty="0">
                <a:latin typeface="+mj-lt"/>
              </a:rPr>
              <a:t>či </a:t>
            </a:r>
            <a:r>
              <a:rPr lang="cs-CZ" sz="2800" b="1" dirty="0" err="1" smtClean="0">
                <a:latin typeface="+mj-lt"/>
              </a:rPr>
              <a:t>prostěsdělovací</a:t>
            </a:r>
            <a:r>
              <a:rPr lang="cs-CZ" sz="2800" b="1" dirty="0" smtClean="0">
                <a:latin typeface="+mj-lt"/>
              </a:rPr>
              <a:t> </a:t>
            </a:r>
            <a:r>
              <a:rPr lang="cs-CZ" sz="2800" b="1" dirty="0">
                <a:latin typeface="+mj-lt"/>
              </a:rPr>
              <a:t>funkcí </a:t>
            </a:r>
            <a:r>
              <a:rPr lang="cs-CZ" sz="2800" b="1" dirty="0" smtClean="0">
                <a:latin typeface="+mj-lt"/>
              </a:rPr>
              <a:t>(</a:t>
            </a:r>
            <a:r>
              <a:rPr lang="cs-CZ" sz="2800" i="1" dirty="0" smtClean="0">
                <a:latin typeface="+mj-lt"/>
              </a:rPr>
              <a:t>domnívám </a:t>
            </a:r>
            <a:r>
              <a:rPr lang="cs-CZ" sz="2800" i="1" dirty="0">
                <a:latin typeface="+mj-lt"/>
              </a:rPr>
              <a:t>se, myslím si, přemýšlím, jsem přesvědčen, uvažte, zkuste posoudit, pamatujte, vzpomeňte, </a:t>
            </a:r>
            <a:r>
              <a:rPr lang="cs-CZ" sz="2800" i="1" dirty="0" smtClean="0">
                <a:latin typeface="+mj-lt"/>
              </a:rPr>
              <a:t>mám za to, věřím, upozorňuji, dokážete si představit, zkuste posoudit , domyslete</a:t>
            </a:r>
            <a:r>
              <a:rPr lang="cs-CZ" sz="2800" b="1" i="1" dirty="0" smtClean="0">
                <a:latin typeface="+mj-lt"/>
              </a:rPr>
              <a:t>)</a:t>
            </a:r>
            <a:endParaRPr lang="cs-CZ" sz="2800" b="1" dirty="0">
              <a:latin typeface="+mj-lt"/>
            </a:endParaRPr>
          </a:p>
          <a:p>
            <a:r>
              <a:rPr lang="cs-CZ" sz="2800" b="1" dirty="0">
                <a:latin typeface="+mj-lt"/>
              </a:rPr>
              <a:t>sloveso být ve spojení s podstatným či přídavným jménem (</a:t>
            </a:r>
            <a:r>
              <a:rPr lang="cs-CZ" sz="2800" i="1" dirty="0">
                <a:latin typeface="+mj-lt"/>
              </a:rPr>
              <a:t>můj názor je, pravda je, jsem zvědavý, je důležité, jsem </a:t>
            </a:r>
            <a:r>
              <a:rPr lang="cs-CZ" sz="2800" i="1" dirty="0" smtClean="0">
                <a:latin typeface="+mj-lt"/>
              </a:rPr>
              <a:t>překvapený, je fakt</a:t>
            </a:r>
            <a:r>
              <a:rPr lang="cs-CZ" sz="2800" b="1" i="1" dirty="0" smtClean="0">
                <a:latin typeface="+mj-lt"/>
              </a:rPr>
              <a:t>)</a:t>
            </a:r>
          </a:p>
          <a:p>
            <a:r>
              <a:rPr lang="cs-CZ" sz="2800" b="1" dirty="0">
                <a:latin typeface="+mj-lt"/>
              </a:rPr>
              <a:t>p</a:t>
            </a:r>
            <a:r>
              <a:rPr lang="cs-CZ" sz="2800" b="1" dirty="0" smtClean="0">
                <a:latin typeface="+mj-lt"/>
              </a:rPr>
              <a:t>odstatné jméno</a:t>
            </a:r>
            <a:r>
              <a:rPr lang="cs-CZ" sz="2800" b="1" i="1" dirty="0" smtClean="0">
                <a:latin typeface="+mj-lt"/>
              </a:rPr>
              <a:t> </a:t>
            </a:r>
            <a:r>
              <a:rPr lang="cs-CZ" sz="2800" b="1" dirty="0" smtClean="0">
                <a:latin typeface="+mj-lt"/>
              </a:rPr>
              <a:t>(</a:t>
            </a:r>
            <a:r>
              <a:rPr lang="cs-CZ" sz="2800" i="1" dirty="0" smtClean="0">
                <a:latin typeface="+mj-lt"/>
              </a:rPr>
              <a:t>podle mého názoru, </a:t>
            </a:r>
            <a:r>
              <a:rPr lang="cs-CZ" sz="2800" i="1" dirty="0" smtClean="0">
                <a:latin typeface="+mj-lt"/>
              </a:rPr>
              <a:t>jsem toho mínění</a:t>
            </a:r>
            <a:r>
              <a:rPr lang="cs-CZ" sz="2800" b="1" i="1" dirty="0" smtClean="0">
                <a:latin typeface="+mj-lt"/>
              </a:rPr>
              <a:t>)</a:t>
            </a:r>
          </a:p>
          <a:p>
            <a:r>
              <a:rPr lang="cs-CZ" sz="2800" b="1" dirty="0">
                <a:latin typeface="+mj-lt"/>
              </a:rPr>
              <a:t>h</a:t>
            </a:r>
            <a:r>
              <a:rPr lang="cs-CZ" sz="2800" b="1" dirty="0" smtClean="0">
                <a:latin typeface="+mj-lt"/>
              </a:rPr>
              <a:t>odnotící příslovce (</a:t>
            </a:r>
            <a:r>
              <a:rPr lang="cs-CZ" sz="2800" i="1" dirty="0">
                <a:latin typeface="+mj-lt"/>
              </a:rPr>
              <a:t>vhodně, </a:t>
            </a:r>
            <a:r>
              <a:rPr lang="cs-CZ" sz="2800" i="1" dirty="0" smtClean="0">
                <a:latin typeface="+mj-lt"/>
              </a:rPr>
              <a:t>vysoko, důkladně</a:t>
            </a:r>
            <a:r>
              <a:rPr lang="cs-CZ" sz="2800" b="1" i="1" dirty="0" smtClean="0">
                <a:latin typeface="+mj-lt"/>
              </a:rPr>
              <a:t>)</a:t>
            </a:r>
          </a:p>
          <a:p>
            <a:r>
              <a:rPr lang="cs-CZ" sz="2800" b="1" dirty="0">
                <a:latin typeface="+mj-lt"/>
              </a:rPr>
              <a:t>s</a:t>
            </a:r>
            <a:r>
              <a:rPr lang="cs-CZ" sz="2800" b="1" dirty="0" smtClean="0">
                <a:latin typeface="+mj-lt"/>
              </a:rPr>
              <a:t>ložitější souvětí</a:t>
            </a:r>
            <a:endParaRPr lang="cs-CZ" sz="2800" b="1" dirty="0">
              <a:latin typeface="+mj-lt"/>
            </a:endParaRPr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3852268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36104"/>
          </a:xfrm>
        </p:spPr>
        <p:txBody>
          <a:bodyPr>
            <a:noAutofit/>
          </a:bodyPr>
          <a:lstStyle/>
          <a:p>
            <a:pPr algn="ctr"/>
            <a:r>
              <a:rPr lang="cs-CZ" sz="5400" b="1" dirty="0" smtClean="0">
                <a:solidFill>
                  <a:srgbClr val="AD5BA1"/>
                </a:solidFill>
              </a:rPr>
              <a:t>Jak začít úvahu</a:t>
            </a:r>
            <a:endParaRPr lang="cs-CZ" sz="5400" b="1" dirty="0">
              <a:solidFill>
                <a:srgbClr val="AD5BA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23528" y="1268760"/>
            <a:ext cx="8363272" cy="5472608"/>
          </a:xfrm>
        </p:spPr>
        <p:txBody>
          <a:bodyPr>
            <a:no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cs-CZ" sz="2800" b="1" dirty="0" smtClean="0">
                <a:latin typeface="+mj-lt"/>
              </a:rPr>
              <a:t>Předpokládejme, že</a:t>
            </a:r>
            <a:r>
              <a:rPr lang="cs-CZ" sz="2800" b="1" dirty="0">
                <a:latin typeface="+mj-lt"/>
              </a:rPr>
              <a:t>…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sz="2800" b="1" dirty="0">
                <a:latin typeface="+mj-lt"/>
              </a:rPr>
              <a:t>Zauvažujme nad tímto tématem…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sz="2800" b="1" dirty="0">
                <a:latin typeface="+mj-lt"/>
              </a:rPr>
              <a:t>Popřemýšlejme… 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cs-CZ" sz="2800" b="1" dirty="0">
                <a:latin typeface="+mj-lt"/>
              </a:rPr>
              <a:t>Položme si otázku</a:t>
            </a:r>
            <a:r>
              <a:rPr lang="cs-CZ" sz="2800" b="1" dirty="0" smtClean="0">
                <a:latin typeface="+mj-lt"/>
              </a:rPr>
              <a:t>…</a:t>
            </a:r>
            <a:endParaRPr lang="cs-CZ" sz="2800" b="1" dirty="0">
              <a:latin typeface="+mj-lt"/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cs-CZ" sz="2800" b="1" dirty="0">
                <a:latin typeface="+mj-lt"/>
              </a:rPr>
              <a:t>Zamysleme se nad…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789041"/>
            <a:ext cx="8507288" cy="29523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b="1" dirty="0" smtClean="0">
                <a:solidFill>
                  <a:srgbClr val="AD5BA1"/>
                </a:solidFill>
                <a:latin typeface="+mj-lt"/>
              </a:rPr>
              <a:t>Co používáme v úvaze</a:t>
            </a:r>
            <a:endParaRPr lang="cs-CZ" sz="2800" b="1" dirty="0" smtClean="0">
              <a:solidFill>
                <a:srgbClr val="AD5BA1"/>
              </a:solidFill>
              <a:latin typeface="+mj-lt"/>
            </a:endParaRPr>
          </a:p>
          <a:p>
            <a:pPr>
              <a:buSzPct val="100000"/>
              <a:buFont typeface="Arial" panose="020B0604020202020204" pitchFamily="34" charset="0"/>
              <a:buChar char="•"/>
            </a:pPr>
            <a:r>
              <a:rPr lang="cs-CZ" sz="2800" b="1" dirty="0" smtClean="0">
                <a:latin typeface="+mj-lt"/>
              </a:rPr>
              <a:t>otázky (</a:t>
            </a:r>
            <a:r>
              <a:rPr lang="cs-CZ" sz="2800" i="1" dirty="0" smtClean="0">
                <a:latin typeface="+mj-lt"/>
              </a:rPr>
              <a:t>včetně řečnické otázky</a:t>
            </a:r>
            <a:r>
              <a:rPr lang="cs-CZ" sz="2800" b="1" dirty="0" smtClean="0">
                <a:latin typeface="+mj-lt"/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800" b="1" dirty="0">
                <a:latin typeface="+mj-lt"/>
              </a:rPr>
              <a:t>s</a:t>
            </a:r>
            <a:r>
              <a:rPr lang="cs-CZ" sz="2800" b="1" dirty="0" smtClean="0">
                <a:latin typeface="+mj-lt"/>
              </a:rPr>
              <a:t>lovní spojení k vyjádření osobních názorů (</a:t>
            </a:r>
            <a:r>
              <a:rPr lang="cs-CZ" sz="2800" i="1" dirty="0" smtClean="0">
                <a:latin typeface="+mj-lt"/>
              </a:rPr>
              <a:t>domnívám </a:t>
            </a:r>
            <a:r>
              <a:rPr lang="cs-CZ" sz="2800" i="1" dirty="0">
                <a:latin typeface="+mj-lt"/>
              </a:rPr>
              <a:t>se, myslím </a:t>
            </a:r>
            <a:r>
              <a:rPr lang="cs-CZ" sz="2800" i="1" dirty="0" smtClean="0">
                <a:latin typeface="+mj-lt"/>
              </a:rPr>
              <a:t>si, </a:t>
            </a:r>
            <a:r>
              <a:rPr lang="cs-CZ" sz="2800" i="1" dirty="0">
                <a:latin typeface="+mj-lt"/>
              </a:rPr>
              <a:t>podle mého názoru, jsem toho </a:t>
            </a:r>
            <a:r>
              <a:rPr lang="cs-CZ" sz="2800" i="1" dirty="0" smtClean="0">
                <a:latin typeface="+mj-lt"/>
              </a:rPr>
              <a:t>mínění, </a:t>
            </a:r>
            <a:r>
              <a:rPr lang="cs-CZ" sz="2800" i="1" dirty="0">
                <a:latin typeface="+mj-lt"/>
              </a:rPr>
              <a:t>pravda je</a:t>
            </a:r>
            <a:r>
              <a:rPr lang="cs-CZ" sz="2800" i="1" dirty="0" smtClean="0">
                <a:latin typeface="+mj-lt"/>
              </a:rPr>
              <a:t> </a:t>
            </a:r>
            <a:r>
              <a:rPr lang="cs-CZ" sz="2800" b="1" i="1" dirty="0" smtClean="0">
                <a:latin typeface="+mj-lt"/>
              </a:rPr>
              <a:t>)</a:t>
            </a:r>
            <a:endParaRPr lang="cs-CZ" sz="2800" b="1" i="1" dirty="0">
              <a:latin typeface="+mj-lt"/>
            </a:endParaRPr>
          </a:p>
          <a:p>
            <a:pPr marL="0" indent="0">
              <a:buNone/>
            </a:pPr>
            <a:endParaRPr lang="cs-CZ" sz="2800" b="1" dirty="0" smtClean="0">
              <a:latin typeface="+mj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cs-CZ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56557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548680"/>
            <a:ext cx="7851648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500" dirty="0" smtClean="0">
                <a:solidFill>
                  <a:srgbClr val="AD5BA1"/>
                </a:solidFill>
                <a:effectLst/>
              </a:rPr>
              <a:t/>
            </a:r>
            <a:br>
              <a:rPr lang="cs-CZ" sz="2500" dirty="0" smtClean="0">
                <a:solidFill>
                  <a:srgbClr val="AD5BA1"/>
                </a:solidFill>
                <a:effectLst/>
              </a:rPr>
            </a:br>
            <a:r>
              <a:rPr lang="cs-CZ" sz="2500" dirty="0">
                <a:solidFill>
                  <a:srgbClr val="AD5BA1"/>
                </a:solidFill>
                <a:effectLst/>
              </a:rPr>
              <a:t> </a:t>
            </a:r>
            <a:r>
              <a:rPr lang="cs-CZ" sz="2500" dirty="0" smtClean="0">
                <a:solidFill>
                  <a:srgbClr val="AD5BA1"/>
                </a:solidFill>
                <a:effectLst/>
              </a:rPr>
              <a:t/>
            </a:r>
            <a:br>
              <a:rPr lang="cs-CZ" sz="2500" dirty="0" smtClean="0">
                <a:solidFill>
                  <a:srgbClr val="AD5BA1"/>
                </a:solidFill>
                <a:effectLst/>
              </a:rPr>
            </a:br>
            <a:r>
              <a:rPr lang="cs-CZ" sz="2500" dirty="0" smtClean="0">
                <a:solidFill>
                  <a:srgbClr val="AD5BA1"/>
                </a:solidFill>
                <a:effectLst/>
              </a:rPr>
              <a:t/>
            </a:r>
            <a:br>
              <a:rPr lang="cs-CZ" sz="2500" dirty="0" smtClean="0">
                <a:solidFill>
                  <a:srgbClr val="AD5BA1"/>
                </a:solidFill>
                <a:effectLst/>
              </a:rPr>
            </a:br>
            <a:r>
              <a:rPr lang="cs-CZ" sz="2500" b="1" dirty="0" smtClean="0">
                <a:solidFill>
                  <a:srgbClr val="AD5BA1"/>
                </a:solidFill>
              </a:rPr>
              <a:t> </a:t>
            </a:r>
            <a:r>
              <a:rPr lang="cs-CZ" sz="6000" b="1" dirty="0" smtClean="0">
                <a:solidFill>
                  <a:srgbClr val="AD5BA1"/>
                </a:solidFill>
                <a:effectLst/>
              </a:rPr>
              <a:t>Řečnická otázka</a:t>
            </a:r>
            <a:endParaRPr lang="cs-CZ" sz="6000" b="1" dirty="0">
              <a:solidFill>
                <a:srgbClr val="AD5BA1"/>
              </a:solidFill>
              <a:effectLst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1268760"/>
            <a:ext cx="7854696" cy="504056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cs-CZ" sz="3000" b="1" dirty="0">
                <a:latin typeface="+mj-lt"/>
              </a:rPr>
              <a:t>V úvaze se často užívají i řečnické </a:t>
            </a:r>
            <a:r>
              <a:rPr lang="cs-CZ" sz="3000" b="1" dirty="0" smtClean="0">
                <a:latin typeface="+mj-lt"/>
              </a:rPr>
              <a:t>otázky.</a:t>
            </a:r>
            <a:r>
              <a:rPr lang="cs-CZ" sz="3000" b="1" dirty="0">
                <a:latin typeface="+mj-lt"/>
              </a:rPr>
              <a:t/>
            </a:r>
            <a:br>
              <a:rPr lang="cs-CZ" sz="3000" b="1" dirty="0">
                <a:latin typeface="+mj-lt"/>
              </a:rPr>
            </a:br>
            <a:r>
              <a:rPr lang="cs-CZ" sz="3000" b="1" dirty="0">
                <a:solidFill>
                  <a:srgbClr val="C00000"/>
                </a:solidFill>
                <a:latin typeface="+mj-lt"/>
              </a:rPr>
              <a:t> </a:t>
            </a:r>
            <a:r>
              <a:rPr lang="cs-CZ" sz="3000" b="1" dirty="0">
                <a:latin typeface="+mj-lt"/>
              </a:rPr>
              <a:t/>
            </a:r>
            <a:br>
              <a:rPr lang="cs-CZ" sz="3000" b="1" dirty="0">
                <a:latin typeface="+mj-lt"/>
              </a:rPr>
            </a:br>
            <a:r>
              <a:rPr lang="cs-CZ" sz="3000" b="1" dirty="0" smtClean="0">
                <a:latin typeface="+mj-lt"/>
              </a:rPr>
              <a:t>Řečnické </a:t>
            </a:r>
            <a:r>
              <a:rPr lang="cs-CZ" sz="3000" b="1" dirty="0">
                <a:latin typeface="+mj-lt"/>
              </a:rPr>
              <a:t>otázky jsou takové, které sice autor položí, ale nečeká na ně odpověď (</a:t>
            </a:r>
            <a:r>
              <a:rPr lang="cs-CZ" sz="3000" dirty="0">
                <a:latin typeface="+mj-lt"/>
              </a:rPr>
              <a:t>tu by měl hledat čtenář sám v sobě, zamyslet se nad ní</a:t>
            </a:r>
            <a:r>
              <a:rPr lang="cs-CZ" sz="3000" b="1" dirty="0">
                <a:latin typeface="+mj-lt"/>
              </a:rPr>
              <a:t>). </a:t>
            </a:r>
            <a:endParaRPr lang="cs-CZ" sz="3000" b="1" dirty="0" smtClean="0">
              <a:latin typeface="+mj-lt"/>
            </a:endParaRPr>
          </a:p>
          <a:p>
            <a:pPr algn="l"/>
            <a:endParaRPr lang="cs-CZ" sz="3000" b="1" dirty="0" smtClean="0">
              <a:latin typeface="+mj-lt"/>
            </a:endParaRPr>
          </a:p>
          <a:p>
            <a:pPr algn="l"/>
            <a:r>
              <a:rPr lang="cs-CZ" sz="3000" b="1" i="1" dirty="0" smtClean="0">
                <a:latin typeface="+mj-lt"/>
              </a:rPr>
              <a:t>Jak </a:t>
            </a:r>
            <a:r>
              <a:rPr lang="cs-CZ" sz="3000" b="1" i="1" dirty="0">
                <a:latin typeface="+mj-lt"/>
              </a:rPr>
              <a:t>je toto možné? </a:t>
            </a:r>
            <a:endParaRPr lang="cs-CZ" sz="3000" b="1" i="1" dirty="0" smtClean="0">
              <a:latin typeface="+mj-lt"/>
            </a:endParaRPr>
          </a:p>
          <a:p>
            <a:pPr algn="l"/>
            <a:r>
              <a:rPr lang="cs-CZ" sz="3000" b="1" i="1" dirty="0" smtClean="0">
                <a:latin typeface="+mj-lt"/>
              </a:rPr>
              <a:t>Může </a:t>
            </a:r>
            <a:r>
              <a:rPr lang="cs-CZ" sz="3000" b="1" i="1" dirty="0">
                <a:latin typeface="+mj-lt"/>
              </a:rPr>
              <a:t>to tak být? </a:t>
            </a:r>
            <a:endParaRPr lang="cs-CZ" sz="3000" b="1" i="1" dirty="0" smtClean="0">
              <a:latin typeface="+mj-lt"/>
            </a:endParaRPr>
          </a:p>
          <a:p>
            <a:pPr algn="l"/>
            <a:r>
              <a:rPr lang="cs-CZ" sz="3000" b="1" i="1" dirty="0" smtClean="0">
                <a:latin typeface="+mj-lt"/>
              </a:rPr>
              <a:t>Co </a:t>
            </a:r>
            <a:r>
              <a:rPr lang="cs-CZ" sz="3000" b="1" i="1" dirty="0">
                <a:latin typeface="+mj-lt"/>
              </a:rPr>
              <a:t>bychom si o tom měli myslet? </a:t>
            </a:r>
            <a:endParaRPr lang="cs-CZ" sz="3000" b="1" i="1" dirty="0" smtClean="0">
              <a:latin typeface="+mj-lt"/>
            </a:endParaRPr>
          </a:p>
          <a:p>
            <a:pPr algn="l"/>
            <a:r>
              <a:rPr lang="cs-CZ" sz="3000" b="1" i="1" dirty="0" smtClean="0">
                <a:latin typeface="+mj-lt"/>
              </a:rPr>
              <a:t>Má </a:t>
            </a:r>
            <a:r>
              <a:rPr lang="cs-CZ" sz="3000" b="1" i="1" dirty="0">
                <a:latin typeface="+mj-lt"/>
              </a:rPr>
              <a:t>toto smysl</a:t>
            </a:r>
            <a:r>
              <a:rPr lang="cs-CZ" sz="3000" b="1" i="1" dirty="0" smtClean="0">
                <a:latin typeface="+mj-lt"/>
              </a:rPr>
              <a:t>?</a:t>
            </a:r>
          </a:p>
          <a:p>
            <a:pPr algn="l"/>
            <a:r>
              <a:rPr lang="cs-CZ" sz="3000" b="1" i="1" dirty="0" smtClean="0">
                <a:latin typeface="+mj-lt"/>
              </a:rPr>
              <a:t>Máme se zabývat právě tím?</a:t>
            </a:r>
          </a:p>
          <a:p>
            <a:pPr algn="l"/>
            <a:r>
              <a:rPr lang="cs-CZ" sz="3000" b="1" i="1" dirty="0" smtClean="0">
                <a:latin typeface="+mj-lt"/>
              </a:rPr>
              <a:t>Kde je jádro problému?</a:t>
            </a:r>
          </a:p>
          <a:p>
            <a:pPr algn="l"/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61996321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       </a:t>
            </a:r>
            <a:r>
              <a:rPr lang="cs-CZ" sz="5400" b="1" dirty="0"/>
              <a:t>C</a:t>
            </a:r>
            <a:r>
              <a:rPr lang="cs-CZ" sz="5400" b="1" dirty="0" smtClean="0"/>
              <a:t>o v úvaze nepoužít</a:t>
            </a:r>
            <a:endParaRPr lang="cs-CZ" sz="5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800" b="1" dirty="0">
                <a:latin typeface="+mj-lt"/>
              </a:rPr>
              <a:t>Fráze </a:t>
            </a:r>
            <a:r>
              <a:rPr lang="cs-CZ" sz="2800" b="1" dirty="0" smtClean="0">
                <a:latin typeface="+mj-lt"/>
              </a:rPr>
              <a:t>typu: </a:t>
            </a:r>
            <a:endParaRPr lang="cs-CZ" sz="2800" dirty="0">
              <a:latin typeface="+mj-lt"/>
            </a:endParaRPr>
          </a:p>
          <a:p>
            <a:pPr lvl="0"/>
            <a:r>
              <a:rPr lang="cs-CZ" sz="2800" i="1" dirty="0">
                <a:latin typeface="+mj-lt"/>
              </a:rPr>
              <a:t>každý rozumný člověk musí uznat, že…,</a:t>
            </a:r>
            <a:endParaRPr lang="cs-CZ" sz="2800" dirty="0">
              <a:latin typeface="+mj-lt"/>
            </a:endParaRPr>
          </a:p>
          <a:p>
            <a:pPr lvl="0"/>
            <a:r>
              <a:rPr lang="cs-CZ" sz="2800" i="1" dirty="0">
                <a:latin typeface="+mj-lt"/>
              </a:rPr>
              <a:t>všeobecně se ví, že…, </a:t>
            </a:r>
            <a:endParaRPr lang="cs-CZ" sz="2800" dirty="0">
              <a:latin typeface="+mj-lt"/>
            </a:endParaRPr>
          </a:p>
          <a:p>
            <a:pPr lvl="0"/>
            <a:r>
              <a:rPr lang="cs-CZ" sz="2800" i="1" dirty="0">
                <a:latin typeface="+mj-lt"/>
              </a:rPr>
              <a:t>každé malé dítě již dávno ví, že…, </a:t>
            </a:r>
            <a:endParaRPr lang="cs-CZ" sz="2800" dirty="0">
              <a:latin typeface="+mj-lt"/>
            </a:endParaRPr>
          </a:p>
          <a:p>
            <a:pPr lvl="0"/>
            <a:r>
              <a:rPr lang="cs-CZ" sz="2800" i="1" dirty="0">
                <a:latin typeface="+mj-lt"/>
              </a:rPr>
              <a:t>nikdo nemůže pochybovat o tom, že…apod.</a:t>
            </a:r>
            <a:r>
              <a:rPr lang="cs-CZ" sz="2800" b="1" i="1" dirty="0">
                <a:latin typeface="+mj-lt"/>
              </a:rPr>
              <a:t> </a:t>
            </a:r>
            <a:endParaRPr lang="cs-CZ" sz="2800" dirty="0">
              <a:latin typeface="+mj-lt"/>
            </a:endParaRPr>
          </a:p>
          <a:p>
            <a:pPr marL="0" indent="0">
              <a:buNone/>
            </a:pPr>
            <a:endParaRPr lang="cs-CZ" sz="2800" dirty="0">
              <a:latin typeface="+mj-lt"/>
            </a:endParaRPr>
          </a:p>
          <a:p>
            <a:pPr marL="0" indent="0">
              <a:buNone/>
            </a:pPr>
            <a:r>
              <a:rPr lang="cs-CZ" sz="2800" b="1" dirty="0">
                <a:latin typeface="+mj-lt"/>
              </a:rPr>
              <a:t>v podstatě naznačují, že každý, kdo se neztotožňuje s pisatelovým názorem, není „rozumný“. </a:t>
            </a:r>
            <a:r>
              <a:rPr lang="cs-CZ" sz="2800" b="1" dirty="0" smtClean="0">
                <a:latin typeface="+mj-lt"/>
              </a:rPr>
              <a:t>Proto </a:t>
            </a:r>
            <a:r>
              <a:rPr lang="cs-CZ" sz="2800" b="1" dirty="0">
                <a:latin typeface="+mj-lt"/>
              </a:rPr>
              <a:t>je nepoužíváme.</a:t>
            </a:r>
          </a:p>
        </p:txBody>
      </p:sp>
    </p:spTree>
    <p:extLst>
      <p:ext uri="{BB962C8B-B14F-4D97-AF65-F5344CB8AC3E}">
        <p14:creationId xmlns:p14="http://schemas.microsoft.com/office/powerpoint/2010/main" val="2260852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667</TotalTime>
  <Words>354</Words>
  <Application>Microsoft Office PowerPoint</Application>
  <PresentationFormat>Předvádění na obrazovce (4:3)</PresentationFormat>
  <Paragraphs>51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Constantia</vt:lpstr>
      <vt:lpstr>Wingdings 2</vt:lpstr>
      <vt:lpstr>Tok</vt:lpstr>
      <vt:lpstr>Prezentace aplikace PowerPoint</vt:lpstr>
      <vt:lpstr>Znaky úvahy</vt:lpstr>
      <vt:lpstr>Stavba úvahy</vt:lpstr>
      <vt:lpstr>     Jazykové prostředky</vt:lpstr>
      <vt:lpstr>Jak začít úvahu</vt:lpstr>
      <vt:lpstr>     Řečnická otázka</vt:lpstr>
      <vt:lpstr>       Co v úvaze nepoužít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Mládková</dc:creator>
  <cp:lastModifiedBy>Světluše</cp:lastModifiedBy>
  <cp:revision>50</cp:revision>
  <dcterms:created xsi:type="dcterms:W3CDTF">2011-10-14T09:00:52Z</dcterms:created>
  <dcterms:modified xsi:type="dcterms:W3CDTF">2020-05-24T09:16:07Z</dcterms:modified>
</cp:coreProperties>
</file>